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56" r:id="rId5"/>
    <p:sldId id="261" r:id="rId6"/>
    <p:sldId id="275" r:id="rId7"/>
    <p:sldId id="257" r:id="rId8"/>
    <p:sldId id="281" r:id="rId9"/>
    <p:sldId id="278" r:id="rId10"/>
    <p:sldId id="264" r:id="rId11"/>
    <p:sldId id="279" r:id="rId12"/>
    <p:sldId id="263" r:id="rId13"/>
    <p:sldId id="271" r:id="rId14"/>
    <p:sldId id="274" r:id="rId15"/>
    <p:sldId id="280" r:id="rId16"/>
    <p:sldId id="262" r:id="rId17"/>
    <p:sldId id="272" r:id="rId18"/>
    <p:sldId id="276" r:id="rId19"/>
    <p:sldId id="270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D7F53B-F777-4535-6ECB-3E16164DE04C}" v="419" dt="2022-06-27T19:52:56.1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lange Hommes" userId="b90a7e8b-7a8d-4bfa-b226-82ec39c7c267" providerId="ADAL" clId="{6BE1648C-4DDF-4B81-B5C8-1519CD03B77D}"/>
    <pc:docChg chg="modSld">
      <pc:chgData name="Solange Hommes" userId="b90a7e8b-7a8d-4bfa-b226-82ec39c7c267" providerId="ADAL" clId="{6BE1648C-4DDF-4B81-B5C8-1519CD03B77D}" dt="2022-06-28T15:44:35.248" v="16" actId="20577"/>
      <pc:docMkLst>
        <pc:docMk/>
      </pc:docMkLst>
      <pc:sldChg chg="modSp mod">
        <pc:chgData name="Solange Hommes" userId="b90a7e8b-7a8d-4bfa-b226-82ec39c7c267" providerId="ADAL" clId="{6BE1648C-4DDF-4B81-B5C8-1519CD03B77D}" dt="2022-06-28T15:44:35.248" v="16" actId="20577"/>
        <pc:sldMkLst>
          <pc:docMk/>
          <pc:sldMk cId="4271738879" sldId="272"/>
        </pc:sldMkLst>
        <pc:spChg chg="mod">
          <ac:chgData name="Solange Hommes" userId="b90a7e8b-7a8d-4bfa-b226-82ec39c7c267" providerId="ADAL" clId="{6BE1648C-4DDF-4B81-B5C8-1519CD03B77D}" dt="2022-06-28T15:44:35.248" v="16" actId="20577"/>
          <ac:spMkLst>
            <pc:docMk/>
            <pc:sldMk cId="4271738879" sldId="272"/>
            <ac:spMk id="3" creationId="{388F57EB-EF6C-4B8D-AD63-779A772EE2C3}"/>
          </ac:spMkLst>
        </pc:spChg>
      </pc:sldChg>
    </pc:docChg>
  </pc:docChgLst>
  <pc:docChgLst>
    <pc:chgData name="Solange Hommes" userId="S::solangehommes@ik-ook.nu::b90a7e8b-7a8d-4bfa-b226-82ec39c7c267" providerId="AD" clId="Web-{90D7F53B-F777-4535-6ECB-3E16164DE04C}"/>
    <pc:docChg chg="modSld sldOrd">
      <pc:chgData name="Solange Hommes" userId="S::solangehommes@ik-ook.nu::b90a7e8b-7a8d-4bfa-b226-82ec39c7c267" providerId="AD" clId="Web-{90D7F53B-F777-4535-6ECB-3E16164DE04C}" dt="2022-06-27T19:52:55.558" v="401" actId="20577"/>
      <pc:docMkLst>
        <pc:docMk/>
      </pc:docMkLst>
      <pc:sldChg chg="modSp">
        <pc:chgData name="Solange Hommes" userId="S::solangehommes@ik-ook.nu::b90a7e8b-7a8d-4bfa-b226-82ec39c7c267" providerId="AD" clId="Web-{90D7F53B-F777-4535-6ECB-3E16164DE04C}" dt="2022-06-27T19:28:49.720" v="350" actId="20577"/>
        <pc:sldMkLst>
          <pc:docMk/>
          <pc:sldMk cId="1834581664" sldId="257"/>
        </pc:sldMkLst>
        <pc:spChg chg="mod">
          <ac:chgData name="Solange Hommes" userId="S::solangehommes@ik-ook.nu::b90a7e8b-7a8d-4bfa-b226-82ec39c7c267" providerId="AD" clId="Web-{90D7F53B-F777-4535-6ECB-3E16164DE04C}" dt="2022-06-27T19:28:49.720" v="350" actId="20577"/>
          <ac:spMkLst>
            <pc:docMk/>
            <pc:sldMk cId="1834581664" sldId="257"/>
            <ac:spMk id="3" creationId="{388F57EB-EF6C-4B8D-AD63-779A772EE2C3}"/>
          </ac:spMkLst>
        </pc:spChg>
      </pc:sldChg>
      <pc:sldChg chg="modSp">
        <pc:chgData name="Solange Hommes" userId="S::solangehommes@ik-ook.nu::b90a7e8b-7a8d-4bfa-b226-82ec39c7c267" providerId="AD" clId="Web-{90D7F53B-F777-4535-6ECB-3E16164DE04C}" dt="2022-06-27T19:46:59.845" v="390" actId="20577"/>
        <pc:sldMkLst>
          <pc:docMk/>
          <pc:sldMk cId="1322769116" sldId="262"/>
        </pc:sldMkLst>
        <pc:spChg chg="mod">
          <ac:chgData name="Solange Hommes" userId="S::solangehommes@ik-ook.nu::b90a7e8b-7a8d-4bfa-b226-82ec39c7c267" providerId="AD" clId="Web-{90D7F53B-F777-4535-6ECB-3E16164DE04C}" dt="2022-06-27T19:46:59.845" v="390" actId="20577"/>
          <ac:spMkLst>
            <pc:docMk/>
            <pc:sldMk cId="1322769116" sldId="262"/>
            <ac:spMk id="2" creationId="{4855530F-DA8C-4888-827E-2D3B3CBE985F}"/>
          </ac:spMkLst>
        </pc:spChg>
        <pc:spChg chg="mod">
          <ac:chgData name="Solange Hommes" userId="S::solangehommes@ik-ook.nu::b90a7e8b-7a8d-4bfa-b226-82ec39c7c267" providerId="AD" clId="Web-{90D7F53B-F777-4535-6ECB-3E16164DE04C}" dt="2022-06-27T19:46:10.732" v="383" actId="20577"/>
          <ac:spMkLst>
            <pc:docMk/>
            <pc:sldMk cId="1322769116" sldId="262"/>
            <ac:spMk id="4" creationId="{92F8D509-8E56-B8B4-08B8-F8F20A576713}"/>
          </ac:spMkLst>
        </pc:spChg>
      </pc:sldChg>
      <pc:sldChg chg="modSp">
        <pc:chgData name="Solange Hommes" userId="S::solangehommes@ik-ook.nu::b90a7e8b-7a8d-4bfa-b226-82ec39c7c267" providerId="AD" clId="Web-{90D7F53B-F777-4535-6ECB-3E16164DE04C}" dt="2022-06-27T19:42:23.497" v="361" actId="20577"/>
        <pc:sldMkLst>
          <pc:docMk/>
          <pc:sldMk cId="2455484611" sldId="263"/>
        </pc:sldMkLst>
        <pc:spChg chg="mod">
          <ac:chgData name="Solange Hommes" userId="S::solangehommes@ik-ook.nu::b90a7e8b-7a8d-4bfa-b226-82ec39c7c267" providerId="AD" clId="Web-{90D7F53B-F777-4535-6ECB-3E16164DE04C}" dt="2022-06-27T19:42:23.497" v="361" actId="20577"/>
          <ac:spMkLst>
            <pc:docMk/>
            <pc:sldMk cId="2455484611" sldId="263"/>
            <ac:spMk id="3" creationId="{388F57EB-EF6C-4B8D-AD63-779A772EE2C3}"/>
          </ac:spMkLst>
        </pc:spChg>
      </pc:sldChg>
      <pc:sldChg chg="modSp">
        <pc:chgData name="Solange Hommes" userId="S::solangehommes@ik-ook.nu::b90a7e8b-7a8d-4bfa-b226-82ec39c7c267" providerId="AD" clId="Web-{90D7F53B-F777-4535-6ECB-3E16164DE04C}" dt="2022-06-27T19:28:03.545" v="348" actId="20577"/>
        <pc:sldMkLst>
          <pc:docMk/>
          <pc:sldMk cId="652553309" sldId="264"/>
        </pc:sldMkLst>
        <pc:spChg chg="mod">
          <ac:chgData name="Solange Hommes" userId="S::solangehommes@ik-ook.nu::b90a7e8b-7a8d-4bfa-b226-82ec39c7c267" providerId="AD" clId="Web-{90D7F53B-F777-4535-6ECB-3E16164DE04C}" dt="2022-06-27T19:28:03.545" v="348" actId="20577"/>
          <ac:spMkLst>
            <pc:docMk/>
            <pc:sldMk cId="652553309" sldId="264"/>
            <ac:spMk id="3" creationId="{388F57EB-EF6C-4B8D-AD63-779A772EE2C3}"/>
          </ac:spMkLst>
        </pc:spChg>
      </pc:sldChg>
      <pc:sldChg chg="modSp">
        <pc:chgData name="Solange Hommes" userId="S::solangehommes@ik-ook.nu::b90a7e8b-7a8d-4bfa-b226-82ec39c7c267" providerId="AD" clId="Web-{90D7F53B-F777-4535-6ECB-3E16164DE04C}" dt="2022-06-27T19:43:42.909" v="368" actId="14100"/>
        <pc:sldMkLst>
          <pc:docMk/>
          <pc:sldMk cId="3985429390" sldId="271"/>
        </pc:sldMkLst>
        <pc:spChg chg="mod">
          <ac:chgData name="Solange Hommes" userId="S::solangehommes@ik-ook.nu::b90a7e8b-7a8d-4bfa-b226-82ec39c7c267" providerId="AD" clId="Web-{90D7F53B-F777-4535-6ECB-3E16164DE04C}" dt="2022-06-27T19:43:24.330" v="366" actId="14100"/>
          <ac:spMkLst>
            <pc:docMk/>
            <pc:sldMk cId="3985429390" sldId="271"/>
            <ac:spMk id="2" creationId="{4855530F-DA8C-4888-827E-2D3B3CBE985F}"/>
          </ac:spMkLst>
        </pc:spChg>
        <pc:spChg chg="mod">
          <ac:chgData name="Solange Hommes" userId="S::solangehommes@ik-ook.nu::b90a7e8b-7a8d-4bfa-b226-82ec39c7c267" providerId="AD" clId="Web-{90D7F53B-F777-4535-6ECB-3E16164DE04C}" dt="2022-06-27T19:43:42.909" v="368" actId="14100"/>
          <ac:spMkLst>
            <pc:docMk/>
            <pc:sldMk cId="3985429390" sldId="271"/>
            <ac:spMk id="3" creationId="{388F57EB-EF6C-4B8D-AD63-779A772EE2C3}"/>
          </ac:spMkLst>
        </pc:spChg>
      </pc:sldChg>
      <pc:sldChg chg="addSp delSp modSp">
        <pc:chgData name="Solange Hommes" userId="S::solangehommes@ik-ook.nu::b90a7e8b-7a8d-4bfa-b226-82ec39c7c267" providerId="AD" clId="Web-{90D7F53B-F777-4535-6ECB-3E16164DE04C}" dt="2022-06-27T19:19:02.490" v="328" actId="20577"/>
        <pc:sldMkLst>
          <pc:docMk/>
          <pc:sldMk cId="4271738879" sldId="272"/>
        </pc:sldMkLst>
        <pc:spChg chg="mod">
          <ac:chgData name="Solange Hommes" userId="S::solangehommes@ik-ook.nu::b90a7e8b-7a8d-4bfa-b226-82ec39c7c267" providerId="AD" clId="Web-{90D7F53B-F777-4535-6ECB-3E16164DE04C}" dt="2022-06-27T19:09:54.248" v="150" actId="20577"/>
          <ac:spMkLst>
            <pc:docMk/>
            <pc:sldMk cId="4271738879" sldId="272"/>
            <ac:spMk id="2" creationId="{4855530F-DA8C-4888-827E-2D3B3CBE985F}"/>
          </ac:spMkLst>
        </pc:spChg>
        <pc:spChg chg="mod">
          <ac:chgData name="Solange Hommes" userId="S::solangehommes@ik-ook.nu::b90a7e8b-7a8d-4bfa-b226-82ec39c7c267" providerId="AD" clId="Web-{90D7F53B-F777-4535-6ECB-3E16164DE04C}" dt="2022-06-27T19:19:02.490" v="328" actId="20577"/>
          <ac:spMkLst>
            <pc:docMk/>
            <pc:sldMk cId="4271738879" sldId="272"/>
            <ac:spMk id="3" creationId="{388F57EB-EF6C-4B8D-AD63-779A772EE2C3}"/>
          </ac:spMkLst>
        </pc:spChg>
        <pc:spChg chg="add del mod">
          <ac:chgData name="Solange Hommes" userId="S::solangehommes@ik-ook.nu::b90a7e8b-7a8d-4bfa-b226-82ec39c7c267" providerId="AD" clId="Web-{90D7F53B-F777-4535-6ECB-3E16164DE04C}" dt="2022-06-27T19:01:27.227" v="37"/>
          <ac:spMkLst>
            <pc:docMk/>
            <pc:sldMk cId="4271738879" sldId="272"/>
            <ac:spMk id="4" creationId="{95268BE6-BCDF-BB6F-28F5-62FFAF2D1014}"/>
          </ac:spMkLst>
        </pc:spChg>
      </pc:sldChg>
      <pc:sldChg chg="modSp">
        <pc:chgData name="Solange Hommes" userId="S::solangehommes@ik-ook.nu::b90a7e8b-7a8d-4bfa-b226-82ec39c7c267" providerId="AD" clId="Web-{90D7F53B-F777-4535-6ECB-3E16164DE04C}" dt="2022-06-27T19:44:27.959" v="371" actId="20577"/>
        <pc:sldMkLst>
          <pc:docMk/>
          <pc:sldMk cId="1267019020" sldId="274"/>
        </pc:sldMkLst>
        <pc:spChg chg="mod">
          <ac:chgData name="Solange Hommes" userId="S::solangehommes@ik-ook.nu::b90a7e8b-7a8d-4bfa-b226-82ec39c7c267" providerId="AD" clId="Web-{90D7F53B-F777-4535-6ECB-3E16164DE04C}" dt="2022-06-27T19:44:27.959" v="371" actId="20577"/>
          <ac:spMkLst>
            <pc:docMk/>
            <pc:sldMk cId="1267019020" sldId="274"/>
            <ac:spMk id="3" creationId="{388F57EB-EF6C-4B8D-AD63-779A772EE2C3}"/>
          </ac:spMkLst>
        </pc:spChg>
      </pc:sldChg>
      <pc:sldChg chg="modSp">
        <pc:chgData name="Solange Hommes" userId="S::solangehommes@ik-ook.nu::b90a7e8b-7a8d-4bfa-b226-82ec39c7c267" providerId="AD" clId="Web-{90D7F53B-F777-4535-6ECB-3E16164DE04C}" dt="2022-06-27T19:48:21.632" v="394" actId="20577"/>
        <pc:sldMkLst>
          <pc:docMk/>
          <pc:sldMk cId="2363972273" sldId="276"/>
        </pc:sldMkLst>
        <pc:spChg chg="mod">
          <ac:chgData name="Solange Hommes" userId="S::solangehommes@ik-ook.nu::b90a7e8b-7a8d-4bfa-b226-82ec39c7c267" providerId="AD" clId="Web-{90D7F53B-F777-4535-6ECB-3E16164DE04C}" dt="2022-06-27T19:48:21.632" v="394" actId="20577"/>
          <ac:spMkLst>
            <pc:docMk/>
            <pc:sldMk cId="2363972273" sldId="276"/>
            <ac:spMk id="3" creationId="{388F57EB-EF6C-4B8D-AD63-779A772EE2C3}"/>
          </ac:spMkLst>
        </pc:spChg>
        <pc:spChg chg="mod">
          <ac:chgData name="Solange Hommes" userId="S::solangehommes@ik-ook.nu::b90a7e8b-7a8d-4bfa-b226-82ec39c7c267" providerId="AD" clId="Web-{90D7F53B-F777-4535-6ECB-3E16164DE04C}" dt="2022-06-27T19:48:01.022" v="392" actId="20577"/>
          <ac:spMkLst>
            <pc:docMk/>
            <pc:sldMk cId="2363972273" sldId="276"/>
            <ac:spMk id="4" creationId="{3FB87AFB-43D8-29FC-D71B-54F72043FCD4}"/>
          </ac:spMkLst>
        </pc:spChg>
      </pc:sldChg>
      <pc:sldChg chg="modSp">
        <pc:chgData name="Solange Hommes" userId="S::solangehommes@ik-ook.nu::b90a7e8b-7a8d-4bfa-b226-82ec39c7c267" providerId="AD" clId="Web-{90D7F53B-F777-4535-6ECB-3E16164DE04C}" dt="2022-06-27T19:41:42.104" v="356" actId="1076"/>
        <pc:sldMkLst>
          <pc:docMk/>
          <pc:sldMk cId="2805890098" sldId="278"/>
        </pc:sldMkLst>
        <pc:spChg chg="mod">
          <ac:chgData name="Solange Hommes" userId="S::solangehommes@ik-ook.nu::b90a7e8b-7a8d-4bfa-b226-82ec39c7c267" providerId="AD" clId="Web-{90D7F53B-F777-4535-6ECB-3E16164DE04C}" dt="2022-06-27T19:41:42.104" v="356" actId="1076"/>
          <ac:spMkLst>
            <pc:docMk/>
            <pc:sldMk cId="2805890098" sldId="278"/>
            <ac:spMk id="3" creationId="{388F57EB-EF6C-4B8D-AD63-779A772EE2C3}"/>
          </ac:spMkLst>
        </pc:spChg>
      </pc:sldChg>
      <pc:sldChg chg="modSp">
        <pc:chgData name="Solange Hommes" userId="S::solangehommes@ik-ook.nu::b90a7e8b-7a8d-4bfa-b226-82ec39c7c267" providerId="AD" clId="Web-{90D7F53B-F777-4535-6ECB-3E16164DE04C}" dt="2022-06-27T19:42:07.543" v="358" actId="20577"/>
        <pc:sldMkLst>
          <pc:docMk/>
          <pc:sldMk cId="3876087158" sldId="279"/>
        </pc:sldMkLst>
        <pc:spChg chg="mod">
          <ac:chgData name="Solange Hommes" userId="S::solangehommes@ik-ook.nu::b90a7e8b-7a8d-4bfa-b226-82ec39c7c267" providerId="AD" clId="Web-{90D7F53B-F777-4535-6ECB-3E16164DE04C}" dt="2022-06-27T19:42:07.543" v="358" actId="20577"/>
          <ac:spMkLst>
            <pc:docMk/>
            <pc:sldMk cId="3876087158" sldId="279"/>
            <ac:spMk id="3" creationId="{388F57EB-EF6C-4B8D-AD63-779A772EE2C3}"/>
          </ac:spMkLst>
        </pc:spChg>
      </pc:sldChg>
      <pc:sldChg chg="modSp ord">
        <pc:chgData name="Solange Hommes" userId="S::solangehommes@ik-ook.nu::b90a7e8b-7a8d-4bfa-b226-82ec39c7c267" providerId="AD" clId="Web-{90D7F53B-F777-4535-6ECB-3E16164DE04C}" dt="2022-06-27T19:52:55.558" v="401" actId="20577"/>
        <pc:sldMkLst>
          <pc:docMk/>
          <pc:sldMk cId="1109830720" sldId="280"/>
        </pc:sldMkLst>
        <pc:spChg chg="mod">
          <ac:chgData name="Solange Hommes" userId="S::solangehommes@ik-ook.nu::b90a7e8b-7a8d-4bfa-b226-82ec39c7c267" providerId="AD" clId="Web-{90D7F53B-F777-4535-6ECB-3E16164DE04C}" dt="2022-06-27T19:47:22.519" v="391" actId="14100"/>
          <ac:spMkLst>
            <pc:docMk/>
            <pc:sldMk cId="1109830720" sldId="280"/>
            <ac:spMk id="2" creationId="{4855530F-DA8C-4888-827E-2D3B3CBE985F}"/>
          </ac:spMkLst>
        </pc:spChg>
        <pc:spChg chg="mod">
          <ac:chgData name="Solange Hommes" userId="S::solangehommes@ik-ook.nu::b90a7e8b-7a8d-4bfa-b226-82ec39c7c267" providerId="AD" clId="Web-{90D7F53B-F777-4535-6ECB-3E16164DE04C}" dt="2022-06-27T19:52:55.558" v="401" actId="20577"/>
          <ac:spMkLst>
            <pc:docMk/>
            <pc:sldMk cId="1109830720" sldId="280"/>
            <ac:spMk id="3" creationId="{388F57EB-EF6C-4B8D-AD63-779A772EE2C3}"/>
          </ac:spMkLst>
        </pc:spChg>
      </pc:sldChg>
      <pc:sldChg chg="modSp">
        <pc:chgData name="Solange Hommes" userId="S::solangehommes@ik-ook.nu::b90a7e8b-7a8d-4bfa-b226-82ec39c7c267" providerId="AD" clId="Web-{90D7F53B-F777-4535-6ECB-3E16164DE04C}" dt="2022-06-27T19:40:44.990" v="353" actId="20577"/>
        <pc:sldMkLst>
          <pc:docMk/>
          <pc:sldMk cId="3560828118" sldId="281"/>
        </pc:sldMkLst>
        <pc:spChg chg="mod">
          <ac:chgData name="Solange Hommes" userId="S::solangehommes@ik-ook.nu::b90a7e8b-7a8d-4bfa-b226-82ec39c7c267" providerId="AD" clId="Web-{90D7F53B-F777-4535-6ECB-3E16164DE04C}" dt="2022-06-27T19:40:44.990" v="353" actId="20577"/>
          <ac:spMkLst>
            <pc:docMk/>
            <pc:sldMk cId="3560828118" sldId="281"/>
            <ac:spMk id="3" creationId="{388F57EB-EF6C-4B8D-AD63-779A772EE2C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286EC-D144-456D-8E3D-101BFBC2549F}" type="datetimeFigureOut">
              <a:rPr lang="nl-NL" smtClean="0"/>
              <a:t>28-6-2022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81442-823E-406B-85F1-07E467339D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124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Meteen even rondje voorstellen</a:t>
            </a:r>
          </a:p>
          <a:p>
            <a:r>
              <a:rPr lang="nl-NL"/>
              <a:t>En doel bijeenkomst – informeren, maar vooral ook betrekken en sparren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381442-823E-406B-85F1-07E467339DFB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3180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Meteen even rondje voorstellen</a:t>
            </a:r>
          </a:p>
          <a:p>
            <a:r>
              <a:rPr lang="nl-NL"/>
              <a:t>En doel bijeenkomst – informeren, maar vooral ook betrekken en sparren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381442-823E-406B-85F1-07E467339DFB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468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290C47-A86A-4CCC-A06C-642B70E0F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E917B0-06BC-45FE-84A1-F649391F86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BF4B8F4-E33A-4E11-83EA-0F3A88176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91780-C547-4B33-92C9-0FA68186A15F}" type="datetimeFigureOut">
              <a:rPr lang="nl-NL" smtClean="0"/>
              <a:t>28-6-2022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2EB86C5-391B-44C2-B4AB-FA9717898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42093AB-4EEC-4A0A-B76D-89C2B1373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855F-0E45-447C-A321-8CC6A9EB4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9018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15333-BC77-4FA2-8DA9-CA925E008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9DF8524-8472-466B-93C5-4096ED4D0C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DA9B3A-0738-47FD-873D-F8CBE008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91780-C547-4B33-92C9-0FA68186A15F}" type="datetimeFigureOut">
              <a:rPr lang="nl-NL" smtClean="0"/>
              <a:t>28-6-2022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A08B91A-F3EB-443C-BF5E-18AE112D9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44CC2C2-2021-4011-9655-EB5A3E252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855F-0E45-447C-A321-8CC6A9EB4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932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85C8009-48D7-4C15-B456-78FDD6AB3D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F162B03-9DFA-4DF4-ABE9-2E59D18759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94BEB60-A8F2-44F8-946E-3798F7A81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91780-C547-4B33-92C9-0FA68186A15F}" type="datetimeFigureOut">
              <a:rPr lang="nl-NL" smtClean="0"/>
              <a:t>28-6-2022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F98CE98-72B8-41E3-A062-43DD1D959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D96D9E-DAAA-482C-AA6B-8BBBB2BD8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855F-0E45-447C-A321-8CC6A9EB4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929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0AFD49-3A32-4820-8391-52ABBCC7E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6FBF25-EEEE-4122-B926-15948B8036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AD34DD-568B-4F33-8829-F6F0816C6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91780-C547-4B33-92C9-0FA68186A15F}" type="datetimeFigureOut">
              <a:rPr lang="nl-NL" smtClean="0"/>
              <a:t>28-6-2022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D56AA16-458A-48C1-B8B4-CC3AB0656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801417C-8E1F-42CB-8F3A-03B38132D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855F-0E45-447C-A321-8CC6A9EB4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7191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8747CD-24F8-4AF2-B419-5004D9954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542F5D-5DD0-4D97-B9A8-D681C7FC08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589FA9D-FE6E-4E3B-86C5-CF78BCE6D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91780-C547-4B33-92C9-0FA68186A15F}" type="datetimeFigureOut">
              <a:rPr lang="nl-NL" smtClean="0"/>
              <a:t>28-6-2022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3BF1DE-39A2-42EA-A564-7D47BB977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6A7F209-C09B-4B50-8F09-0F76FB83A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855F-0E45-447C-A321-8CC6A9EB4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2728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E00B57-5343-4B03-8791-569E20FB1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C563B4-41A7-435B-A851-5B6BEEE2CF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10D4F55-45EE-48EA-81E3-C467BADFFD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9D9C1A6-468F-4AD6-A1A9-43FE00448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91780-C547-4B33-92C9-0FA68186A15F}" type="datetimeFigureOut">
              <a:rPr lang="nl-NL" smtClean="0"/>
              <a:t>28-6-2022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22A05FE-9908-4571-BED8-0955B1FA5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C848319-9DE1-4A5D-8DF9-27D6C0778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855F-0E45-447C-A321-8CC6A9EB4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6715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B62CD8-1D64-409D-B691-14C87BFB7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23AC6CD-26A5-45FA-AD82-DCC741D0BA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968E201-7B60-4B3A-9733-17B8F4D17C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8AF93EA-EDC3-44AE-B712-8034223E10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CEB9129-E4C6-46CB-93C0-E6DD70BCA3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CF0B798-B152-4443-89B0-3731EBFC6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91780-C547-4B33-92C9-0FA68186A15F}" type="datetimeFigureOut">
              <a:rPr lang="nl-NL" smtClean="0"/>
              <a:t>28-6-2022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5AA2497-35B2-41D4-83F6-0932D4E0D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6F940D2-ADEC-4E8D-BC88-6067FBA5D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855F-0E45-447C-A321-8CC6A9EB4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5415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F4740D-6F54-4944-ABB2-6BEC2E88D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A3A50C8-3BE0-4571-870E-432CAC1AB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91780-C547-4B33-92C9-0FA68186A15F}" type="datetimeFigureOut">
              <a:rPr lang="nl-NL" smtClean="0"/>
              <a:t>28-6-2022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12106B7-303D-4DB6-B833-3F37DE5EB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BC5F970-7D9E-409A-A576-32C870FE0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855F-0E45-447C-A321-8CC6A9EB4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119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37F5EC0-A75A-4FDB-B9BA-B4B1938DE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91780-C547-4B33-92C9-0FA68186A15F}" type="datetimeFigureOut">
              <a:rPr lang="nl-NL" smtClean="0"/>
              <a:t>28-6-2022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9EF498C-7E7C-4A37-BD59-9F1AA41EA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AB3DE5C-2D97-4871-B4DA-97FCBB0D6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855F-0E45-447C-A321-8CC6A9EB4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5828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809E16-F02E-492A-B2CB-CEC7D614B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75C447-2534-481A-874A-13658776CA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40A56C6-8086-4E6A-8FA3-A67332F6FD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6A632AC-949B-4C3E-8ECC-E03F5E906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91780-C547-4B33-92C9-0FA68186A15F}" type="datetimeFigureOut">
              <a:rPr lang="nl-NL" smtClean="0"/>
              <a:t>28-6-2022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94E60AB-0C97-48A3-902B-A8A89DA6E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2BE85F2-595D-4CCE-A849-995328DA4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855F-0E45-447C-A321-8CC6A9EB4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8041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4FBA91-B556-4548-9BCA-E3D338B6B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0E6DAF5-6BCF-4525-AABF-D687C0ED76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F24113C-E2AD-41AB-8CBA-28504AF6D4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F4F01E1-E279-4160-9B4C-F81CA5BDF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91780-C547-4B33-92C9-0FA68186A15F}" type="datetimeFigureOut">
              <a:rPr lang="nl-NL" smtClean="0"/>
              <a:t>28-6-2022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BDBC72A-D439-4868-BC9A-AB314B6C4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C48340A-CF13-43CA-BE73-71F0856CA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855F-0E45-447C-A321-8CC6A9EB4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9070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2BD1713-7AB0-48B5-A513-7C375E4A4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72526A5-984A-4E96-B472-9D67531FF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06AF27A-B242-4B4B-87BA-98C94BBD58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91780-C547-4B33-92C9-0FA68186A15F}" type="datetimeFigureOut">
              <a:rPr lang="nl-NL" smtClean="0"/>
              <a:t>28-6-2022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1D2BF7-B741-462B-ABF7-E819DB65B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42B4425-1C70-4C44-AD0B-B377B28987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9855F-0E45-447C-A321-8CC6A9EB4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6271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ik-ook.nu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5530F-DA8C-4888-827E-2D3B3CBE98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4900" b="1"/>
              <a:t>Overblijven IKC Dommelen</a:t>
            </a:r>
            <a:br>
              <a:rPr lang="nl-NL" sz="4900" b="1"/>
            </a:br>
            <a:r>
              <a:rPr lang="nl-NL" sz="4900" b="1"/>
              <a:t>vanaf schooljaar 2022-2023</a:t>
            </a:r>
            <a:br>
              <a:rPr lang="nl-NL"/>
            </a:b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8F57EB-EF6C-4B8D-AD63-779A772EE2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/>
              <a:t>Informatieavond ouders/ verzorgers 29 juni 2022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C648823-C66A-4E9C-BAE2-23993D605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4518" y="5257800"/>
            <a:ext cx="1781424" cy="138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945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5530F-DA8C-4888-827E-2D3B3CBE9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4827"/>
            <a:ext cx="9144000" cy="1612900"/>
          </a:xfrm>
        </p:spPr>
        <p:txBody>
          <a:bodyPr>
            <a:normAutofit/>
          </a:bodyPr>
          <a:lstStyle/>
          <a:p>
            <a:r>
              <a:rPr lang="nl-NL" sz="4400" b="1" dirty="0">
                <a:latin typeface="Calibri Light"/>
                <a:cs typeface="Calibri"/>
              </a:rPr>
              <a:t>Uitgangspunten</a:t>
            </a:r>
            <a:r>
              <a:rPr lang="nl-NL" sz="4400" b="1" dirty="0">
                <a:latin typeface="Calibri"/>
                <a:cs typeface="Calibri"/>
              </a:rPr>
              <a:t>  </a:t>
            </a:r>
            <a:br>
              <a:rPr lang="nl-NL" dirty="0"/>
            </a:b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8F57EB-EF6C-4B8D-AD63-779A772EE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72328"/>
            <a:ext cx="9144000" cy="503322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800100" lvl="1" indent="-342900" algn="l">
              <a:buFont typeface="Arial,Sans-Serif" panose="020B0604020202020204" pitchFamily="34" charset="0"/>
              <a:buChar char="•"/>
            </a:pPr>
            <a:r>
              <a:rPr lang="nl-NL" sz="2400" dirty="0">
                <a:ea typeface="Calibri"/>
                <a:cs typeface="Calibri"/>
              </a:rPr>
              <a:t>School en overblijftijden gunstig voor ouders (halen en brengen meerdere kinderen)</a:t>
            </a:r>
            <a:endParaRPr lang="en-US" sz="2400" dirty="0">
              <a:ea typeface="+mn-lt"/>
              <a:cs typeface="+mn-lt"/>
            </a:endParaRPr>
          </a:p>
          <a:p>
            <a:pPr marL="800100" lvl="1" indent="-342900" algn="l">
              <a:buFont typeface="Arial,Sans-Serif" panose="020B0604020202020204" pitchFamily="34" charset="0"/>
              <a:buChar char="•"/>
            </a:pPr>
            <a:r>
              <a:rPr lang="nl-NL" sz="2400" dirty="0">
                <a:ea typeface="Calibri"/>
                <a:cs typeface="Calibri"/>
              </a:rPr>
              <a:t>School- en overblijftijden gunstig voor inzet pedagogisch medewerkers (VVE en BSO tijden)</a:t>
            </a:r>
            <a:endParaRPr lang="nl-NL" sz="2400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nl-NL" sz="2400" b="1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 b="1" dirty="0"/>
              <a:t>Aansluiten</a:t>
            </a:r>
            <a:r>
              <a:rPr lang="nl-NL" sz="2400" dirty="0"/>
              <a:t> op opvangtijden – peuteropvang-VVE bij IK-OOK.</a:t>
            </a:r>
            <a:endParaRPr lang="nl-NL" sz="2400" dirty="0">
              <a:ea typeface="Calibri"/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 dirty="0"/>
              <a:t>Dus geen extra wachttijd voor ouders/ verzorgers met jonge kinderen</a:t>
            </a:r>
            <a:endParaRPr lang="nl-NL" sz="2400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nl-NL" sz="2400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 b="1" dirty="0"/>
              <a:t>Pauze 1 uur zodat</a:t>
            </a:r>
            <a:r>
              <a:rPr lang="nl-NL" sz="2400" dirty="0"/>
              <a:t>: </a:t>
            </a:r>
            <a:endParaRPr lang="nl-NL" sz="2400" dirty="0">
              <a:ea typeface="Calibri"/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 dirty="0"/>
              <a:t>kinderen heen- en weer naar huis kunnen;</a:t>
            </a:r>
            <a:endParaRPr lang="nl-NL" sz="2400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 dirty="0"/>
              <a:t>kinderen rustig op school kunnen eten en spelen;  </a:t>
            </a:r>
            <a:endParaRPr lang="nl-NL" sz="2400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 dirty="0"/>
              <a:t>leerkrachten minimaal 30 minuten lunchpauze hebben.</a:t>
            </a:r>
            <a:endParaRPr lang="nl-NL" sz="2400" dirty="0">
              <a:ea typeface="Calibri"/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nl-NL">
              <a:ea typeface="Calibri"/>
              <a:cs typeface="Calibri"/>
            </a:endParaRPr>
          </a:p>
          <a:p>
            <a:pPr marL="342900" indent="-342900" algn="l">
              <a:buFont typeface="Arial,Sans-Serif" panose="020B0604020202020204" pitchFamily="34" charset="0"/>
              <a:buChar char="•"/>
            </a:pPr>
            <a:endParaRPr lang="nl-NL">
              <a:ea typeface="Calibri"/>
              <a:cs typeface="Calibri"/>
            </a:endParaRPr>
          </a:p>
          <a:p>
            <a:pPr marL="800100" lvl="1" indent="-342900" algn="l">
              <a:buChar char="•"/>
            </a:pPr>
            <a:endParaRPr lang="nl-NL">
              <a:ea typeface="Calibri"/>
              <a:cs typeface="Calibri"/>
            </a:endParaRPr>
          </a:p>
          <a:p>
            <a:pPr lvl="1" algn="l"/>
            <a:endParaRPr lang="nl-NL" b="1">
              <a:ea typeface="Calibri"/>
              <a:cs typeface="Calibri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C648823-C66A-4E9C-BAE2-23993D605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2919" y="5208495"/>
            <a:ext cx="1781424" cy="138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429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5530F-DA8C-4888-827E-2D3B3CBE9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4827"/>
            <a:ext cx="9144000" cy="1727200"/>
          </a:xfrm>
        </p:spPr>
        <p:txBody>
          <a:bodyPr>
            <a:normAutofit/>
          </a:bodyPr>
          <a:lstStyle/>
          <a:p>
            <a:r>
              <a:rPr lang="nl-NL" sz="4400" b="1"/>
              <a:t>Nieuwe schooltijden</a:t>
            </a:r>
            <a:br>
              <a:rPr lang="nl-NL"/>
            </a:b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8F57EB-EF6C-4B8D-AD63-779A772EE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6376" y="1124862"/>
            <a:ext cx="9144000" cy="377592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b="1" dirty="0"/>
              <a:t>Groep 1 t/m 4: </a:t>
            </a:r>
            <a:endParaRPr lang="nl-NL" b="1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maandag   	8.30 -12.15 uur en 13.15 - 15.00 uur </a:t>
            </a:r>
            <a:endParaRPr lang="nl-NL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dinsdag      	8.30 -12.15 uur en 13.15 - 15.00 uur </a:t>
            </a:r>
            <a:endParaRPr lang="nl-NL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woensdag  	8.30 - 12.15 uur </a:t>
            </a:r>
            <a:endParaRPr lang="nl-NL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donderdag 	8.30 -12.15 uur en 13.15 - 15.00 uur </a:t>
            </a:r>
            <a:endParaRPr lang="nl-NL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vrijdag        	8.30 -12.15 uur</a:t>
            </a:r>
            <a:endParaRPr lang="nl-NL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nl-NL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b="1" dirty="0"/>
              <a:t>Groep 5 t/m 8: </a:t>
            </a:r>
            <a:endParaRPr lang="nl-NL" b="1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maandag   	8.30 -12.15 uur en 13.15 - 15.00 uur </a:t>
            </a:r>
            <a:endParaRPr lang="nl-NL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dinsdag      	8.30 -12.15 uur en 13.15 - 15.00 uur </a:t>
            </a:r>
            <a:endParaRPr lang="nl-NL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woensdag  	8.30 - 12.15 uur </a:t>
            </a:r>
            <a:endParaRPr lang="nl-NL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donderdag 	8.30 -12.15 uur en 13.15 - 15.00 uur </a:t>
            </a:r>
            <a:endParaRPr lang="nl-NL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vrijdag         	8.30 -12.15 uur en 13.15 - 15.00 uur</a:t>
            </a:r>
            <a:endParaRPr lang="nl-NL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C648823-C66A-4E9C-BAE2-23993D605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2919" y="5208495"/>
            <a:ext cx="1781424" cy="138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019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5530F-DA8C-4888-827E-2D3B3CBE9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4827"/>
            <a:ext cx="9144000" cy="1028276"/>
          </a:xfrm>
        </p:spPr>
        <p:txBody>
          <a:bodyPr>
            <a:normAutofit/>
          </a:bodyPr>
          <a:lstStyle/>
          <a:p>
            <a:r>
              <a:rPr lang="nl-NL" sz="4400" b="1"/>
              <a:t>TSO IK-OOK vanaf september 2022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8F57EB-EF6C-4B8D-AD63-779A772EE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5653" y="1822027"/>
            <a:ext cx="9462347" cy="4416213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Begeleiding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Pedagogische medewerkers van IK-OOK en overblijfkrachten</a:t>
            </a:r>
            <a:endParaRPr lang="nl-NL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Gemiddeld 1 op 25 </a:t>
            </a:r>
            <a:endParaRPr lang="nl-NL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nl-NL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Kosten</a:t>
            </a:r>
            <a:endParaRPr lang="nl-NL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Abonnement, vaste dagen € 1,35 per keer per kind</a:t>
            </a:r>
            <a:endParaRPr lang="nl-NL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Incidenteel € 1,75 per kind per kind</a:t>
            </a:r>
            <a:endParaRPr lang="nl-NL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Contract via IK-OOK</a:t>
            </a:r>
            <a:endParaRPr lang="nl-NL" dirty="0">
              <a:cs typeface="Calibri"/>
            </a:endParaRPr>
          </a:p>
          <a:p>
            <a:pPr lvl="1" algn="l"/>
            <a:endParaRPr lang="nl-NL" dirty="0">
              <a:cs typeface="Calibri"/>
            </a:endParaRPr>
          </a:p>
          <a:p>
            <a:pPr marL="342900" indent="-342900" algn="l">
              <a:buChar char="•"/>
            </a:pPr>
            <a:r>
              <a:rPr lang="nl-NL" dirty="0">
                <a:cs typeface="Calibri"/>
              </a:rPr>
              <a:t>Spelregels</a:t>
            </a:r>
          </a:p>
          <a:p>
            <a:pPr marL="800100" lvl="1" indent="-342900" algn="l">
              <a:buChar char="•"/>
            </a:pPr>
            <a:r>
              <a:rPr lang="nl-NL" dirty="0">
                <a:cs typeface="Calibri"/>
              </a:rPr>
              <a:t>Abonnement voor 1,2,3 of 4 dagen per week (40 weken)</a:t>
            </a:r>
          </a:p>
          <a:p>
            <a:pPr marL="800100" lvl="1" indent="-342900" algn="l">
              <a:buChar char="•"/>
            </a:pPr>
            <a:r>
              <a:rPr lang="nl-NL" dirty="0">
                <a:cs typeface="Calibri"/>
              </a:rPr>
              <a:t>Contract loopt t/m groep 8 en loopt vanzelf af (Tussentijds opzeggen 1 maand)</a:t>
            </a:r>
          </a:p>
          <a:p>
            <a:pPr marL="800100" lvl="1" indent="-342900" algn="l">
              <a:buChar char="•"/>
            </a:pPr>
            <a:r>
              <a:rPr lang="nl-NL" dirty="0">
                <a:cs typeface="Calibri"/>
              </a:rPr>
              <a:t>Ruilen is niet mogelijk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C648823-C66A-4E9C-BAE2-23993D605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2919" y="5208495"/>
            <a:ext cx="1781424" cy="138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830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5530F-DA8C-4888-827E-2D3B3CBE9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4827"/>
            <a:ext cx="9144000" cy="990176"/>
          </a:xfrm>
        </p:spPr>
        <p:txBody>
          <a:bodyPr>
            <a:normAutofit/>
          </a:bodyPr>
          <a:lstStyle/>
          <a:p>
            <a:r>
              <a:rPr lang="nl-NL" sz="4400" b="1" dirty="0"/>
              <a:t>TSO : Hoe ziet het eruit?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8F57EB-EF6C-4B8D-AD63-779A772EE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5653" y="1822027"/>
            <a:ext cx="9462347" cy="441621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nl-NL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C648823-C66A-4E9C-BAE2-23993D605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2919" y="5208495"/>
            <a:ext cx="1781424" cy="1381318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92F8D509-8E56-B8B4-08B8-F8F20A576713}"/>
              </a:ext>
            </a:extLst>
          </p:cNvPr>
          <p:cNvSpPr txBox="1"/>
          <p:nvPr/>
        </p:nvSpPr>
        <p:spPr>
          <a:xfrm>
            <a:off x="457200" y="1526006"/>
            <a:ext cx="10651957" cy="47089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nl-NL" sz="2000" dirty="0">
                <a:cs typeface="Calibri"/>
              </a:rPr>
              <a:t>Kinderen eten met overblijfkracht / pedagogisch medewerker in de klas of in een andere klas (afhankelijk aantal aanmeldingen)</a:t>
            </a:r>
          </a:p>
          <a:p>
            <a:pPr marL="285750" indent="-285750">
              <a:buFont typeface="Arial"/>
              <a:buChar char="•"/>
            </a:pPr>
            <a:endParaRPr lang="nl-NL" sz="2000" dirty="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nl-NL" sz="2000" dirty="0">
                <a:cs typeface="Calibri"/>
              </a:rPr>
              <a:t>Eten en drinken wordt vanuit thuis meegebracht. Graag naam op beker/ broodtrommel. </a:t>
            </a:r>
          </a:p>
          <a:p>
            <a:pPr marL="285750" indent="-285750">
              <a:buFont typeface="Arial"/>
              <a:buChar char="•"/>
            </a:pPr>
            <a:endParaRPr lang="nl-NL" sz="2000" dirty="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nl-NL" sz="2000" dirty="0">
                <a:cs typeface="Calibri"/>
              </a:rPr>
              <a:t>Gezonde schoolbeleid (dus geen snoep en koeken etc.), drinken bij voorkeur in een beker i.v.m. afval. </a:t>
            </a:r>
          </a:p>
          <a:p>
            <a:pPr marL="285750" indent="-285750">
              <a:buFont typeface="Arial"/>
              <a:buChar char="•"/>
            </a:pPr>
            <a:endParaRPr lang="nl-NL" sz="2000" dirty="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nl-NL" sz="2000" dirty="0">
                <a:cs typeface="Calibri"/>
              </a:rPr>
              <a:t>Wat kinderen niet op hebben nemen ze mee naar huis. </a:t>
            </a:r>
          </a:p>
          <a:p>
            <a:pPr marL="285750" indent="-285750">
              <a:buFont typeface="Arial"/>
              <a:buChar char="•"/>
            </a:pPr>
            <a:endParaRPr lang="nl-NL" sz="2000" dirty="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nl-NL" sz="2000" dirty="0">
                <a:cs typeface="Calibri"/>
              </a:rPr>
              <a:t>Naar buiten met overblijfkrachten en pedagogische medewerkers</a:t>
            </a:r>
          </a:p>
          <a:p>
            <a:pPr marL="285750" indent="-285750">
              <a:buFont typeface="Arial"/>
              <a:buChar char="•"/>
            </a:pPr>
            <a:endParaRPr lang="nl-NL" sz="2000" dirty="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nl-NL" sz="2000" dirty="0">
                <a:cs typeface="Calibri"/>
              </a:rPr>
              <a:t>Kleuterplein voor kleuters en evt. groep 3 in de middagpauze</a:t>
            </a:r>
          </a:p>
          <a:p>
            <a:pPr marL="285750" indent="-285750">
              <a:buFont typeface="Arial"/>
              <a:buChar char="•"/>
            </a:pPr>
            <a:endParaRPr lang="nl-NL" sz="2000" dirty="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nl-NL" sz="2000" dirty="0">
                <a:cs typeface="Calibri"/>
              </a:rPr>
              <a:t>Speciaal speelgoed voor TSO</a:t>
            </a:r>
          </a:p>
        </p:txBody>
      </p:sp>
    </p:spTree>
    <p:extLst>
      <p:ext uri="{BB962C8B-B14F-4D97-AF65-F5344CB8AC3E}">
        <p14:creationId xmlns:p14="http://schemas.microsoft.com/office/powerpoint/2010/main" val="1322769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5530F-DA8C-4888-827E-2D3B3CBE9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4827"/>
            <a:ext cx="9144000" cy="1314026"/>
          </a:xfrm>
        </p:spPr>
        <p:txBody>
          <a:bodyPr>
            <a:normAutofit/>
          </a:bodyPr>
          <a:lstStyle/>
          <a:p>
            <a:r>
              <a:rPr lang="nl-NL" sz="4400" b="1" dirty="0"/>
              <a:t>Aanmelden TSO IK-OOK </a:t>
            </a:r>
            <a:br>
              <a:rPr lang="nl-NL" sz="4400" b="1" dirty="0"/>
            </a:br>
            <a:r>
              <a:rPr lang="nl-NL" sz="2400" b="1" dirty="0"/>
              <a:t>(voor het nieuwe schooljaar)</a:t>
            </a:r>
            <a:endParaRPr lang="nl-NL" sz="4400" b="1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8F57EB-EF6C-4B8D-AD63-779A772EE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5653" y="1822027"/>
            <a:ext cx="9462347" cy="4416213"/>
          </a:xfrm>
          <a:noFill/>
          <a:ln>
            <a:solidFill>
              <a:srgbClr val="FF9933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nl-NL" dirty="0">
                <a:cs typeface="Calibri"/>
              </a:rPr>
              <a:t>Inschrijven via </a:t>
            </a:r>
            <a:r>
              <a:rPr lang="nl-NL" dirty="0">
                <a:cs typeface="Calibri"/>
                <a:hlinkClick r:id="rId2"/>
              </a:rPr>
              <a:t>IK-OOK Website</a:t>
            </a:r>
            <a:endParaRPr lang="nl-NL" dirty="0">
              <a:cs typeface="Calibri"/>
            </a:endParaRPr>
          </a:p>
          <a:p>
            <a:pPr algn="l"/>
            <a:endParaRPr lang="nl-NL" dirty="0">
              <a:cs typeface="Calibri"/>
            </a:endParaRPr>
          </a:p>
          <a:p>
            <a:pPr algn="l"/>
            <a:r>
              <a:rPr lang="nl-NL" dirty="0">
                <a:cs typeface="Calibri"/>
              </a:rPr>
              <a:t>Inloop momenten voor uitleg gebruik ouderportaal: </a:t>
            </a:r>
            <a:r>
              <a:rPr lang="nl-NL" sz="1800" dirty="0">
                <a:cs typeface="Calibri"/>
              </a:rPr>
              <a:t>(zullen we ook mailen)</a:t>
            </a:r>
            <a:endParaRPr lang="nl-NL" dirty="0">
              <a:highlight>
                <a:srgbClr val="FFFF00"/>
              </a:highlight>
              <a:cs typeface="Calibri"/>
            </a:endParaRPr>
          </a:p>
          <a:p>
            <a:pPr algn="l"/>
            <a:endParaRPr lang="nl-NL" dirty="0">
              <a:ea typeface="+mn-lt"/>
              <a:cs typeface="+mn-lt"/>
            </a:endParaRPr>
          </a:p>
          <a:p>
            <a:pPr lvl="1" algn="l"/>
            <a:r>
              <a:rPr lang="nl-NL" dirty="0">
                <a:ea typeface="+mn-lt"/>
                <a:cs typeface="+mn-lt"/>
              </a:rPr>
              <a:t>Dinsdag 5 Juli           9:00u - 10:30u  en                  van 14:30u -15:30u </a:t>
            </a:r>
            <a:br>
              <a:rPr lang="nl-NL" dirty="0">
                <a:ea typeface="+mn-lt"/>
                <a:cs typeface="+mn-lt"/>
              </a:rPr>
            </a:br>
            <a:r>
              <a:rPr lang="nl-NL" dirty="0">
                <a:ea typeface="+mn-lt"/>
                <a:cs typeface="+mn-lt"/>
              </a:rPr>
              <a:t>Donderdag 7 Juli     8:45-9:45u  </a:t>
            </a:r>
            <a:br>
              <a:rPr lang="nl-NL" dirty="0">
                <a:ea typeface="+mn-lt"/>
                <a:cs typeface="+mn-lt"/>
              </a:rPr>
            </a:br>
            <a:r>
              <a:rPr lang="nl-NL" dirty="0">
                <a:ea typeface="+mn-lt"/>
                <a:cs typeface="+mn-lt"/>
              </a:rPr>
              <a:t>Donderdag 14 Juli   9:00u -10:30u  </a:t>
            </a:r>
            <a:br>
              <a:rPr lang="nl-NL" dirty="0">
                <a:ea typeface="+mn-lt"/>
                <a:cs typeface="+mn-lt"/>
              </a:rPr>
            </a:br>
            <a:r>
              <a:rPr lang="nl-NL" dirty="0">
                <a:ea typeface="+mn-lt"/>
                <a:cs typeface="+mn-lt"/>
              </a:rPr>
              <a:t>Maandag 18 Juli      10:00-12:00u en                      van 14:30-15:30u  </a:t>
            </a:r>
            <a:br>
              <a:rPr lang="nl-NL" dirty="0">
                <a:ea typeface="+mn-lt"/>
                <a:cs typeface="+mn-lt"/>
              </a:rPr>
            </a:br>
            <a:r>
              <a:rPr lang="nl-NL" dirty="0">
                <a:ea typeface="+mn-lt"/>
                <a:cs typeface="+mn-lt"/>
              </a:rPr>
              <a:t>Dinsdag 19 Juli         9:00u  </a:t>
            </a:r>
          </a:p>
          <a:p>
            <a:pPr lvl="1" algn="l"/>
            <a:endParaRPr lang="nl-NL" dirty="0">
              <a:cs typeface="Calibri"/>
            </a:endParaRPr>
          </a:p>
          <a:p>
            <a:pPr algn="l"/>
            <a:r>
              <a:rPr lang="nl-NL" dirty="0">
                <a:cs typeface="Calibri"/>
              </a:rPr>
              <a:t> Aanmelden vóór </a:t>
            </a:r>
            <a:r>
              <a:rPr lang="nl-NL">
                <a:cs typeface="Calibri"/>
              </a:rPr>
              <a:t>23 juli </a:t>
            </a:r>
            <a:r>
              <a:rPr lang="nl-NL" dirty="0">
                <a:cs typeface="Calibri"/>
              </a:rPr>
              <a:t>2022</a:t>
            </a:r>
          </a:p>
          <a:p>
            <a:pPr algn="l"/>
            <a:endParaRPr lang="nl-NL" dirty="0">
              <a:highlight>
                <a:srgbClr val="FFFF00"/>
              </a:highlight>
              <a:cs typeface="Calibri"/>
            </a:endParaRPr>
          </a:p>
          <a:p>
            <a:pPr algn="l"/>
            <a:endParaRPr lang="nl-NL" dirty="0">
              <a:highlight>
                <a:srgbClr val="FFFF00"/>
              </a:highlight>
              <a:cs typeface="Calibri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C648823-C66A-4E9C-BAE2-23993D6055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2919" y="5208495"/>
            <a:ext cx="1781424" cy="138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7388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5530F-DA8C-4888-827E-2D3B3CBE9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74573"/>
            <a:ext cx="9144000" cy="1034280"/>
          </a:xfrm>
        </p:spPr>
        <p:txBody>
          <a:bodyPr>
            <a:normAutofit fontScale="90000"/>
          </a:bodyPr>
          <a:lstStyle/>
          <a:p>
            <a:br>
              <a:rPr lang="nl-NL"/>
            </a:br>
            <a:br>
              <a:rPr lang="nl-NL"/>
            </a:br>
            <a:br>
              <a:rPr lang="nl-NL"/>
            </a:br>
            <a:endParaRPr lang="nl-NL" b="1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8F57EB-EF6C-4B8D-AD63-779A772EE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4826" y="2180102"/>
            <a:ext cx="9462347" cy="441621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Kinderen komen zelf naar buiten om 12.15 uur. Ouder/ verzorger/ oppas vangt kind buiten op. </a:t>
            </a:r>
            <a:endParaRPr lang="nl-NL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Bent u te laat? Regel zelf iemand anders. School kan dit niet opvangen of doorgeven aan uw kind(eren).</a:t>
            </a:r>
            <a:endParaRPr lang="nl-NL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Op dagen dat kinderen ‘s middags les hebben zijn zij </a:t>
            </a:r>
            <a:r>
              <a:rPr lang="nl-NL" b="1" dirty="0"/>
              <a:t>vanaf 13.10 uur </a:t>
            </a:r>
            <a:r>
              <a:rPr lang="nl-NL" dirty="0"/>
              <a:t>weer welkom op  het schoolplein.</a:t>
            </a:r>
            <a:endParaRPr lang="nl-NL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Ze gaan met de andere kinderen die op school zijn gebleven mee naar binnen. </a:t>
            </a:r>
            <a:endParaRPr lang="nl-NL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Voor die tijd wachten ze buiten het hek en wachten op seintje.</a:t>
            </a:r>
            <a:endParaRPr lang="nl-NL">
              <a:cs typeface="Calibri"/>
            </a:endParaRPr>
          </a:p>
          <a:p>
            <a:pPr algn="l"/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C648823-C66A-4E9C-BAE2-23993D605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1921" y="5220823"/>
            <a:ext cx="1781424" cy="1381318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3FB87AFB-43D8-29FC-D71B-54F72043FCD4}"/>
              </a:ext>
            </a:extLst>
          </p:cNvPr>
          <p:cNvSpPr txBox="1"/>
          <p:nvPr/>
        </p:nvSpPr>
        <p:spPr>
          <a:xfrm>
            <a:off x="1179366" y="572814"/>
            <a:ext cx="9987484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4400" b="1" dirty="0">
                <a:latin typeface="Calibri Light"/>
                <a:cs typeface="Calibri"/>
              </a:rPr>
              <a:t>Op dagen dat kinderen thuis eten en weer terug naar school gaan</a:t>
            </a:r>
            <a:r>
              <a:rPr lang="nl-NL" sz="4400" b="1" dirty="0">
                <a:latin typeface="+mj-lt"/>
              </a:rPr>
              <a:t>:</a:t>
            </a:r>
            <a:endParaRPr lang="nl-NL" sz="44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363972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1032">
            <a:extLst>
              <a:ext uri="{FF2B5EF4-FFF2-40B4-BE49-F238E27FC236}">
                <a16:creationId xmlns:a16="http://schemas.microsoft.com/office/drawing/2014/main" id="{1C4FDBE2-32F7-4AC4-A40C-C51C65B1D4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43" name="Arc 1034">
            <a:extLst>
              <a:ext uri="{FF2B5EF4-FFF2-40B4-BE49-F238E27FC236}">
                <a16:creationId xmlns:a16="http://schemas.microsoft.com/office/drawing/2014/main" id="{E2B33195-5BCA-4BB7-A82D-6739522687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604789">
            <a:off x="675639" y="775849"/>
            <a:ext cx="2987899" cy="2987899"/>
          </a:xfrm>
          <a:prstGeom prst="arc">
            <a:avLst>
              <a:gd name="adj1" fmla="val 14455503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55530F-DA8C-4888-827E-2D3B3CBE9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2817" y="1370171"/>
            <a:ext cx="4425551" cy="2387600"/>
          </a:xfrm>
        </p:spPr>
        <p:txBody>
          <a:bodyPr>
            <a:normAutofit/>
          </a:bodyPr>
          <a:lstStyle/>
          <a:p>
            <a:pPr algn="l"/>
            <a:r>
              <a:rPr lang="nl-NL">
                <a:solidFill>
                  <a:srgbClr val="FFFFFF"/>
                </a:solidFill>
              </a:rPr>
              <a:t>Vragen?</a:t>
            </a:r>
          </a:p>
        </p:txBody>
      </p:sp>
      <p:sp>
        <p:nvSpPr>
          <p:cNvPr id="1044" name="Oval 1036">
            <a:extLst>
              <a:ext uri="{FF2B5EF4-FFF2-40B4-BE49-F238E27FC236}">
                <a16:creationId xmlns:a16="http://schemas.microsoft.com/office/drawing/2014/main" id="{CF8AD9F3-9AF6-494F-83A3-2F67756393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5976" y="2130090"/>
            <a:ext cx="457824" cy="4454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5" name="Freeform: Shape 1038">
            <a:extLst>
              <a:ext uri="{FF2B5EF4-FFF2-40B4-BE49-F238E27FC236}">
                <a16:creationId xmlns:a16="http://schemas.microsoft.com/office/drawing/2014/main" id="{11156773-3FB3-46D9-9F87-8212874048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13872" y="3116072"/>
            <a:ext cx="4378128" cy="3741928"/>
          </a:xfrm>
          <a:custGeom>
            <a:avLst/>
            <a:gdLst>
              <a:gd name="connsiteX0" fmla="*/ 2605183 w 4378128"/>
              <a:gd name="connsiteY0" fmla="*/ 0 h 3741928"/>
              <a:gd name="connsiteX1" fmla="*/ 4262321 w 4378128"/>
              <a:gd name="connsiteY1" fmla="*/ 594897 h 3741928"/>
              <a:gd name="connsiteX2" fmla="*/ 4378128 w 4378128"/>
              <a:gd name="connsiteY2" fmla="*/ 700149 h 3741928"/>
              <a:gd name="connsiteX3" fmla="*/ 4378128 w 4378128"/>
              <a:gd name="connsiteY3" fmla="*/ 3741928 h 3741928"/>
              <a:gd name="connsiteX4" fmla="*/ 263831 w 4378128"/>
              <a:gd name="connsiteY4" fmla="*/ 3741928 h 3741928"/>
              <a:gd name="connsiteX5" fmla="*/ 204729 w 4378128"/>
              <a:gd name="connsiteY5" fmla="*/ 3619238 h 3741928"/>
              <a:gd name="connsiteX6" fmla="*/ 0 w 4378128"/>
              <a:gd name="connsiteY6" fmla="*/ 2605183 h 3741928"/>
              <a:gd name="connsiteX7" fmla="*/ 2605183 w 4378128"/>
              <a:gd name="connsiteY7" fmla="*/ 0 h 3741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78128" h="3741928">
                <a:moveTo>
                  <a:pt x="2605183" y="0"/>
                </a:moveTo>
                <a:cubicBezTo>
                  <a:pt x="3234659" y="0"/>
                  <a:pt x="3811992" y="223253"/>
                  <a:pt x="4262321" y="594897"/>
                </a:cubicBezTo>
                <a:lnTo>
                  <a:pt x="4378128" y="700149"/>
                </a:lnTo>
                <a:lnTo>
                  <a:pt x="4378128" y="3741928"/>
                </a:lnTo>
                <a:lnTo>
                  <a:pt x="263831" y="3741928"/>
                </a:lnTo>
                <a:lnTo>
                  <a:pt x="204729" y="3619238"/>
                </a:lnTo>
                <a:cubicBezTo>
                  <a:pt x="72899" y="3307558"/>
                  <a:pt x="0" y="2964884"/>
                  <a:pt x="0" y="2605183"/>
                </a:cubicBezTo>
                <a:cubicBezTo>
                  <a:pt x="0" y="1166380"/>
                  <a:pt x="1166380" y="0"/>
                  <a:pt x="26051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1" name="Freeform: Shape 1040">
            <a:extLst>
              <a:ext uri="{FF2B5EF4-FFF2-40B4-BE49-F238E27FC236}">
                <a16:creationId xmlns:a16="http://schemas.microsoft.com/office/drawing/2014/main" id="{E8EA24D0-C854-4AA8-B8FD-D252660D8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99731" y="1"/>
            <a:ext cx="4208478" cy="3678281"/>
          </a:xfrm>
          <a:custGeom>
            <a:avLst/>
            <a:gdLst>
              <a:gd name="connsiteX0" fmla="*/ 711074 w 4208478"/>
              <a:gd name="connsiteY0" fmla="*/ 0 h 3678281"/>
              <a:gd name="connsiteX1" fmla="*/ 3497404 w 4208478"/>
              <a:gd name="connsiteY1" fmla="*/ 0 h 3678281"/>
              <a:gd name="connsiteX2" fmla="*/ 3592161 w 4208478"/>
              <a:gd name="connsiteY2" fmla="*/ 86120 h 3678281"/>
              <a:gd name="connsiteX3" fmla="*/ 4208478 w 4208478"/>
              <a:gd name="connsiteY3" fmla="*/ 1574042 h 3678281"/>
              <a:gd name="connsiteX4" fmla="*/ 2104239 w 4208478"/>
              <a:gd name="connsiteY4" fmla="*/ 3678281 h 3678281"/>
              <a:gd name="connsiteX5" fmla="*/ 0 w 4208478"/>
              <a:gd name="connsiteY5" fmla="*/ 1574042 h 3678281"/>
              <a:gd name="connsiteX6" fmla="*/ 616318 w 4208478"/>
              <a:gd name="connsiteY6" fmla="*/ 86120 h 3678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08478" h="3678281">
                <a:moveTo>
                  <a:pt x="711074" y="0"/>
                </a:moveTo>
                <a:lnTo>
                  <a:pt x="3497404" y="0"/>
                </a:lnTo>
                <a:lnTo>
                  <a:pt x="3592161" y="86120"/>
                </a:lnTo>
                <a:cubicBezTo>
                  <a:pt x="3972953" y="466913"/>
                  <a:pt x="4208478" y="992973"/>
                  <a:pt x="4208478" y="1574042"/>
                </a:cubicBezTo>
                <a:cubicBezTo>
                  <a:pt x="4208478" y="2736181"/>
                  <a:pt x="3266378" y="3678281"/>
                  <a:pt x="2104239" y="3678281"/>
                </a:cubicBezTo>
                <a:cubicBezTo>
                  <a:pt x="942100" y="3678281"/>
                  <a:pt x="0" y="2736181"/>
                  <a:pt x="0" y="1574042"/>
                </a:cubicBezTo>
                <a:cubicBezTo>
                  <a:pt x="0" y="992973"/>
                  <a:pt x="235525" y="466913"/>
                  <a:pt x="616318" y="86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8" name="Picture 4" descr="Afbeeldingsresultaten voor vragen">
            <a:extLst>
              <a:ext uri="{FF2B5EF4-FFF2-40B4-BE49-F238E27FC236}">
                <a16:creationId xmlns:a16="http://schemas.microsoft.com/office/drawing/2014/main" id="{0C65BBFE-E06C-4EBB-AB1A-7F33DD6BD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24546" y="270180"/>
            <a:ext cx="2558846" cy="2709367"/>
          </a:xfrm>
          <a:custGeom>
            <a:avLst/>
            <a:gdLst/>
            <a:ahLst/>
            <a:cxnLst/>
            <a:rect l="l" t="t" r="r" b="b"/>
            <a:pathLst>
              <a:path w="2833631" h="2677010">
                <a:moveTo>
                  <a:pt x="49418" y="0"/>
                </a:moveTo>
                <a:lnTo>
                  <a:pt x="2784213" y="0"/>
                </a:lnTo>
                <a:cubicBezTo>
                  <a:pt x="2811506" y="0"/>
                  <a:pt x="2833631" y="22125"/>
                  <a:pt x="2833631" y="49418"/>
                </a:cubicBezTo>
                <a:lnTo>
                  <a:pt x="2833631" y="2627592"/>
                </a:lnTo>
                <a:cubicBezTo>
                  <a:pt x="2833631" y="2654885"/>
                  <a:pt x="2811506" y="2677010"/>
                  <a:pt x="2784213" y="2677010"/>
                </a:cubicBezTo>
                <a:lnTo>
                  <a:pt x="49418" y="2677010"/>
                </a:lnTo>
                <a:cubicBezTo>
                  <a:pt x="22125" y="2677010"/>
                  <a:pt x="0" y="2654885"/>
                  <a:pt x="0" y="2627592"/>
                </a:cubicBezTo>
                <a:lnTo>
                  <a:pt x="0" y="49418"/>
                </a:lnTo>
                <a:cubicBezTo>
                  <a:pt x="0" y="22125"/>
                  <a:pt x="22125" y="0"/>
                  <a:pt x="49418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BC648823-C66A-4E9C-BAE2-23993D6055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2279" y="4043643"/>
            <a:ext cx="2899242" cy="2248075"/>
          </a:xfrm>
          <a:custGeom>
            <a:avLst/>
            <a:gdLst/>
            <a:ahLst/>
            <a:cxnLst/>
            <a:rect l="l" t="t" r="r" b="b"/>
            <a:pathLst>
              <a:path w="2833631" h="2677010">
                <a:moveTo>
                  <a:pt x="49418" y="0"/>
                </a:moveTo>
                <a:lnTo>
                  <a:pt x="2784213" y="0"/>
                </a:lnTo>
                <a:cubicBezTo>
                  <a:pt x="2811506" y="0"/>
                  <a:pt x="2833631" y="22125"/>
                  <a:pt x="2833631" y="49418"/>
                </a:cubicBezTo>
                <a:lnTo>
                  <a:pt x="2833631" y="2627592"/>
                </a:lnTo>
                <a:cubicBezTo>
                  <a:pt x="2833631" y="2654885"/>
                  <a:pt x="2811506" y="2677010"/>
                  <a:pt x="2784213" y="2677010"/>
                </a:cubicBezTo>
                <a:lnTo>
                  <a:pt x="49418" y="2677010"/>
                </a:lnTo>
                <a:cubicBezTo>
                  <a:pt x="22125" y="2677010"/>
                  <a:pt x="0" y="2654885"/>
                  <a:pt x="0" y="2627592"/>
                </a:cubicBezTo>
                <a:lnTo>
                  <a:pt x="0" y="49418"/>
                </a:lnTo>
                <a:cubicBezTo>
                  <a:pt x="0" y="22125"/>
                  <a:pt x="22125" y="0"/>
                  <a:pt x="4941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95729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504960-EE88-40F1-A54A-422E5832F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/>
              <a:t>Agenda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88D6A56-3D50-462A-8D8B-671341C7EFA0}"/>
              </a:ext>
            </a:extLst>
          </p:cNvPr>
          <p:cNvSpPr txBox="1"/>
          <p:nvPr/>
        </p:nvSpPr>
        <p:spPr>
          <a:xfrm>
            <a:off x="838200" y="1998133"/>
            <a:ext cx="9450493" cy="406265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Even voorstellen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Doel bijeenkomst</a:t>
            </a:r>
            <a:endParaRPr lang="nl-NL" sz="240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Terugblik</a:t>
            </a:r>
            <a:endParaRPr lang="nl-NL" sz="240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TSO t/m schooljaar 2021-2022</a:t>
            </a:r>
            <a:endParaRPr lang="nl-NL" sz="240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TSO vanaf schooljaar 2022- 2023</a:t>
            </a:r>
            <a:endParaRPr lang="nl-NL" sz="2400">
              <a:ea typeface="Calibri"/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400"/>
              <a:t>Uitgangspunten</a:t>
            </a:r>
            <a:endParaRPr lang="nl-NL" sz="2400">
              <a:ea typeface="Calibri"/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400"/>
              <a:t>Begeleiding </a:t>
            </a:r>
            <a:endParaRPr lang="nl-NL" sz="2400">
              <a:ea typeface="Calibri"/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400"/>
              <a:t>Kosten</a:t>
            </a:r>
            <a:endParaRPr lang="nl-NL" sz="2400">
              <a:ea typeface="Calibri"/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400"/>
              <a:t>Aanmelden</a:t>
            </a:r>
            <a:endParaRPr lang="nl-NL" sz="240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Vragen</a:t>
            </a:r>
            <a:endParaRPr lang="nl-NL" sz="2400">
              <a:ea typeface="Calibri"/>
              <a:cs typeface="Calibri"/>
            </a:endParaRPr>
          </a:p>
          <a:p>
            <a:endParaRPr lang="nl-NL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BDFC2C3D-7A65-44D2-9439-3D1C04859A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6465" y="5235589"/>
            <a:ext cx="1781424" cy="138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143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504960-EE88-40F1-A54A-422E5832F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/>
              <a:t>Doel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88D6A56-3D50-462A-8D8B-671341C7EFA0}"/>
              </a:ext>
            </a:extLst>
          </p:cNvPr>
          <p:cNvSpPr txBox="1"/>
          <p:nvPr/>
        </p:nvSpPr>
        <p:spPr>
          <a:xfrm>
            <a:off x="838200" y="1998133"/>
            <a:ext cx="9450493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Informeren over nieuwe werkwijze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Instructies voor aanmelden </a:t>
            </a:r>
            <a:endParaRPr lang="nl-NL" sz="240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Zicht krijgen op vragen die er leven</a:t>
            </a:r>
            <a:endParaRPr lang="nl-NL" sz="2400">
              <a:ea typeface="Calibri"/>
              <a:cs typeface="Calibri"/>
            </a:endParaRPr>
          </a:p>
          <a:p>
            <a:endParaRPr lang="nl-NL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BDFC2C3D-7A65-44D2-9439-3D1C04859A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6465" y="5235589"/>
            <a:ext cx="1781424" cy="138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721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5530F-DA8C-4888-827E-2D3B3CBE9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6427"/>
            <a:ext cx="9144000" cy="1467120"/>
          </a:xfrm>
        </p:spPr>
        <p:txBody>
          <a:bodyPr>
            <a:normAutofit fontScale="90000"/>
          </a:bodyPr>
          <a:lstStyle/>
          <a:p>
            <a:r>
              <a:rPr lang="nl-NL" sz="4900" b="1"/>
              <a:t>Terugblik</a:t>
            </a:r>
            <a:br>
              <a:rPr lang="nl-NL"/>
            </a:b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8F57EB-EF6C-4B8D-AD63-779A772EE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29173"/>
            <a:ext cx="9144000" cy="483942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>
                <a:ea typeface="+mn-lt"/>
                <a:cs typeface="+mn-lt"/>
              </a:rPr>
              <a:t>Al bijna 7 jaar gespreksonderwerp in de MR en team.</a:t>
            </a:r>
            <a:endParaRPr lang="nl-NL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>
                <a:ea typeface="+mn-lt"/>
                <a:cs typeface="+mn-lt"/>
              </a:rPr>
              <a:t>Wisselend aantal overblijfkrachten beschikbaar</a:t>
            </a:r>
          </a:p>
          <a:p>
            <a:pPr marL="342900" indent="-342900" algn="l">
              <a:buFont typeface="Arial,Sans-Serif" panose="020B0604020202020204" pitchFamily="34" charset="0"/>
              <a:buChar char="•"/>
            </a:pPr>
            <a:r>
              <a:rPr lang="nl-NL" dirty="0">
                <a:ea typeface="+mn-lt"/>
                <a:cs typeface="+mn-lt"/>
              </a:rPr>
              <a:t>Weinig continuïteit in een week voor de kinderen</a:t>
            </a:r>
            <a:endParaRPr lang="en-US" dirty="0">
              <a:ea typeface="+mn-lt"/>
              <a:cs typeface="+mn-lt"/>
            </a:endParaRPr>
          </a:p>
          <a:p>
            <a:pPr marL="342900" indent="-342900" algn="l">
              <a:buFont typeface="Arial,Sans-Serif" panose="020B0604020202020204" pitchFamily="34" charset="0"/>
              <a:buChar char="•"/>
            </a:pPr>
            <a:r>
              <a:rPr lang="nl-NL" dirty="0">
                <a:ea typeface="+mn-lt"/>
                <a:cs typeface="+mn-lt"/>
              </a:rPr>
              <a:t>Weinig ruimte voor professionalisering </a:t>
            </a:r>
            <a:endParaRPr lang="nl-NL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>
                <a:ea typeface="+mn-lt"/>
                <a:cs typeface="+mn-lt"/>
              </a:rPr>
              <a:t>Overblijfkracht geen Verklaring Omtrent Gedrag (wel verplicht) </a:t>
            </a:r>
            <a:endParaRPr lang="nl-NL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nl-NL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Pauzetijden personeel niet conform CAO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 dirty="0"/>
              <a:t>Werkdruk hoog </a:t>
            </a:r>
            <a:endParaRPr lang="nl-NL" sz="2400" dirty="0">
              <a:ea typeface="Calibri"/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 dirty="0"/>
              <a:t>Frisse leerkracht nodig in de middag</a:t>
            </a:r>
            <a:endParaRPr lang="nl-NL" sz="2400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nl-NL" sz="380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nl-NL" sz="380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nl-NL" sz="380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nl-NL" sz="380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nl-NL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C648823-C66A-4E9C-BAE2-23993D605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2919" y="5208495"/>
            <a:ext cx="1781424" cy="138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581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5530F-DA8C-4888-827E-2D3B3CBE9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6427"/>
            <a:ext cx="9144000" cy="1467120"/>
          </a:xfrm>
        </p:spPr>
        <p:txBody>
          <a:bodyPr>
            <a:normAutofit fontScale="90000"/>
          </a:bodyPr>
          <a:lstStyle/>
          <a:p>
            <a:r>
              <a:rPr lang="nl-NL" sz="4900" b="1"/>
              <a:t>Terugblik</a:t>
            </a:r>
            <a:br>
              <a:rPr lang="nl-NL"/>
            </a:b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8F57EB-EF6C-4B8D-AD63-779A772EE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29173"/>
            <a:ext cx="9144000" cy="483942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Geen structureel geld voor speelgoed tijdens overblijven (gaat van onderwijsmiddelen af). </a:t>
            </a:r>
            <a:endParaRPr lang="nl-NL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nl-NL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Per januari zou Kidstalent het overblijven gaan verzorgen, proces liep niet naar wens….</a:t>
            </a:r>
            <a:endParaRPr lang="nl-NL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nl-NL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Dankzij inzet huidige overblijfkrachten tot zomer kunnen oplossen met huidige werkwijze, waarvoor grote dank! </a:t>
            </a:r>
            <a:endParaRPr lang="nl-NL" dirty="0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nl-NL"/>
          </a:p>
          <a:p>
            <a:pPr lvl="1" algn="l"/>
            <a:endParaRPr lang="nl-NL">
              <a:cs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C648823-C66A-4E9C-BAE2-23993D605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5003" y="5384958"/>
            <a:ext cx="1781424" cy="138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828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5530F-DA8C-4888-827E-2D3B3CBE9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6427"/>
            <a:ext cx="9144000" cy="1483360"/>
          </a:xfrm>
        </p:spPr>
        <p:txBody>
          <a:bodyPr>
            <a:normAutofit fontScale="90000"/>
          </a:bodyPr>
          <a:lstStyle/>
          <a:p>
            <a:r>
              <a:rPr lang="nl-NL" sz="4900" b="1"/>
              <a:t>Terugblik</a:t>
            </a:r>
            <a:br>
              <a:rPr lang="nl-NL"/>
            </a:b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8F57EB-EF6C-4B8D-AD63-779A772EE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6375" y="1714923"/>
            <a:ext cx="9144000" cy="3828627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/>
              <a:t>Enquête onder ouders geweest met vraag wat ouders zouden gaan doen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/>
              <a:t>88% van de kinderen maakt dagelijks gebruik van het overblijven.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/>
              <a:t>72% van de gezinnen helpt nooit bij het overblijven.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/>
              <a:t>73% is niet bereid te helpen, 22% is bereid dat vrijwillig te doen.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/>
              <a:t>61% is bereid te betalen voor professionele overblijfkrachten.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/>
              <a:t>69% zal de kinderen laten overblijven als er een bijdrage wordt gevraagd.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/>
              <a:t>31% zoekt een andere oplossing als er een bijdrage wordt gevraagd.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nl-NL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C648823-C66A-4E9C-BAE2-23993D605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2919" y="5208495"/>
            <a:ext cx="1781424" cy="138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890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5530F-DA8C-4888-827E-2D3B3CBE9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4827"/>
            <a:ext cx="9144000" cy="1727200"/>
          </a:xfrm>
        </p:spPr>
        <p:txBody>
          <a:bodyPr>
            <a:normAutofit/>
          </a:bodyPr>
          <a:lstStyle/>
          <a:p>
            <a:r>
              <a:rPr lang="nl-NL" sz="4400" b="1"/>
              <a:t>TSO schooljaar 2021-2022 en eerder</a:t>
            </a:r>
            <a:br>
              <a:rPr lang="nl-NL"/>
            </a:b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8F57EB-EF6C-4B8D-AD63-779A772EE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34328"/>
            <a:ext cx="9144000" cy="37473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Continurooster</a:t>
            </a:r>
            <a:endParaRPr lang="nl-NL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(Vrijwel) alle kinderen blijven over</a:t>
            </a:r>
            <a:endParaRPr lang="nl-NL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Pauze 45 minuten (15 minuten eten, bij kleuters extra tijd, maar ging van lestijd af).</a:t>
            </a:r>
            <a:endParaRPr lang="nl-NL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Uitgangspunt was: Kinderen eten in eigen klas met de eigen leerkracht en spelen daarna buiten onder toezicht van overblijfkrachten</a:t>
            </a:r>
            <a:endParaRPr lang="nl-NL"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nl-NL">
              <a:ea typeface="Calibri"/>
              <a:cs typeface="Calibri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C648823-C66A-4E9C-BAE2-23993D605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2919" y="5208495"/>
            <a:ext cx="1781424" cy="138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553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5530F-DA8C-4888-827E-2D3B3CBE9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4827"/>
            <a:ext cx="9144000" cy="1727200"/>
          </a:xfrm>
        </p:spPr>
        <p:txBody>
          <a:bodyPr>
            <a:normAutofit/>
          </a:bodyPr>
          <a:lstStyle/>
          <a:p>
            <a:r>
              <a:rPr lang="nl-NL" sz="4400" b="1"/>
              <a:t>TSO schooljaar 2021-2022 en eerder</a:t>
            </a:r>
            <a:br>
              <a:rPr lang="nl-NL"/>
            </a:b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8F57EB-EF6C-4B8D-AD63-779A772EE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62903"/>
            <a:ext cx="9144000" cy="37473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Acties de afgelopen periode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nl-NL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 dirty="0"/>
              <a:t>Werkgroep overblijftijden betrokken</a:t>
            </a:r>
            <a:endParaRPr lang="nl-NL" sz="2400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 dirty="0"/>
              <a:t>MR betrokken</a:t>
            </a:r>
            <a:endParaRPr lang="nl-NL" sz="2400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 dirty="0"/>
              <a:t>Aanbod overblijven op andere scholen in kaart gebracht</a:t>
            </a:r>
            <a:endParaRPr lang="nl-NL" sz="2400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400" dirty="0"/>
              <a:t>Diverse mogelijkheden onderzocht en uitgewerkt</a:t>
            </a:r>
            <a:endParaRPr lang="nl-NL" sz="2400" dirty="0">
              <a:cs typeface="Calibri"/>
            </a:endParaRPr>
          </a:p>
          <a:p>
            <a:pPr lvl="1" algn="l"/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C648823-C66A-4E9C-BAE2-23993D605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2919" y="5208495"/>
            <a:ext cx="1781424" cy="138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87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5530F-DA8C-4888-827E-2D3B3CBE9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7840" y="74508"/>
            <a:ext cx="8900160" cy="1144692"/>
          </a:xfrm>
        </p:spPr>
        <p:txBody>
          <a:bodyPr>
            <a:normAutofit fontScale="90000"/>
          </a:bodyPr>
          <a:lstStyle/>
          <a:p>
            <a:br>
              <a:rPr lang="nl-NL"/>
            </a:br>
            <a:br>
              <a:rPr lang="nl-NL"/>
            </a:br>
            <a:r>
              <a:rPr lang="nl-NL" sz="4900" b="1"/>
              <a:t>Uitgangspunten TSO vanaf 2022-2023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8F57EB-EF6C-4B8D-AD63-779A772EE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0480" y="1490133"/>
            <a:ext cx="8900160" cy="50996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Professionele begeleiding &amp; continuïteit</a:t>
            </a:r>
            <a:endParaRPr lang="nl-NL" dirty="0">
              <a:ea typeface="Calibri"/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Deskundigheid – VOG - betrouwbaar</a:t>
            </a:r>
            <a:endParaRPr lang="nl-NL" dirty="0">
              <a:ea typeface="Calibri"/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Leerkrachten </a:t>
            </a:r>
            <a:endParaRPr lang="nl-NL" dirty="0"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Pauzetijd minimaal conform CAO</a:t>
            </a:r>
            <a:endParaRPr lang="nl-NL">
              <a:ea typeface="Calibri"/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Pedagogisch medewerkers </a:t>
            </a:r>
            <a:endParaRPr lang="nl-NL" dirty="0">
              <a:ea typeface="Calibri"/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Doorgaande lijn zorgt voor vertrouwde gezichten</a:t>
            </a:r>
            <a:endParaRPr lang="nl-NL" dirty="0">
              <a:ea typeface="Calibri"/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Betere arbeidsvoorwaarden/contracturen</a:t>
            </a:r>
            <a:endParaRPr lang="nl-NL" dirty="0">
              <a:ea typeface="Calibri"/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Overblijfkrachten</a:t>
            </a:r>
            <a:endParaRPr lang="nl-NL" dirty="0">
              <a:ea typeface="Calibri"/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Ontvangen vrijwilligersvergoeding van €5,00 per keer</a:t>
            </a:r>
            <a:endParaRPr lang="nl-NL" dirty="0">
              <a:ea typeface="Calibri"/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VOG/ kostendekkend</a:t>
            </a:r>
            <a:endParaRPr lang="nl-NL" dirty="0">
              <a:ea typeface="Calibri"/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dirty="0"/>
              <a:t>Deskundigheidsbevordering</a:t>
            </a:r>
            <a:endParaRPr lang="nl-NL" dirty="0">
              <a:ea typeface="Calibri"/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Kosten zo laag mogelijk houden</a:t>
            </a:r>
            <a:endParaRPr lang="nl-NL" dirty="0">
              <a:ea typeface="Calibri"/>
              <a:cs typeface="Calibri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C648823-C66A-4E9C-BAE2-23993D605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2919" y="5208495"/>
            <a:ext cx="1781424" cy="138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48461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1ca85c5c-bc71-4c6f-bd56-6bd839253734" xsi:nil="true"/>
    <lcf76f155ced4ddcb4097134ff3c332f xmlns="5a5d37e5-a114-41e4-9d89-c990b7fa8f6d">
      <Terms xmlns="http://schemas.microsoft.com/office/infopath/2007/PartnerControls"/>
    </lcf76f155ced4ddcb4097134ff3c332f>
    <SharedWithUsers xmlns="1ca85c5c-bc71-4c6f-bd56-6bd839253734">
      <UserInfo>
        <DisplayName>Kelly Kirkels</DisplayName>
        <AccountId>83</AccountId>
        <AccountType/>
      </UserInfo>
      <UserInfo>
        <DisplayName>Solange Hommes</DisplayName>
        <AccountId>1020</AccountId>
        <AccountType/>
      </UserInfo>
      <UserInfo>
        <DisplayName>Gwenny Vandewal</DisplayName>
        <AccountId>1022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9511A077317E4F9902A502C15E2895" ma:contentTypeVersion="18" ma:contentTypeDescription="Een nieuw document maken." ma:contentTypeScope="" ma:versionID="3bca5af4df078f09869423c756564ea4">
  <xsd:schema xmlns:xsd="http://www.w3.org/2001/XMLSchema" xmlns:xs="http://www.w3.org/2001/XMLSchema" xmlns:p="http://schemas.microsoft.com/office/2006/metadata/properties" xmlns:ns1="http://schemas.microsoft.com/sharepoint/v3" xmlns:ns2="5a5d37e5-a114-41e4-9d89-c990b7fa8f6d" xmlns:ns3="1ca85c5c-bc71-4c6f-bd56-6bd839253734" targetNamespace="http://schemas.microsoft.com/office/2006/metadata/properties" ma:root="true" ma:fieldsID="751e99093e08f788c01096d9bc6a7fe5" ns1:_="" ns2:_="" ns3:_="">
    <xsd:import namespace="http://schemas.microsoft.com/sharepoint/v3"/>
    <xsd:import namespace="5a5d37e5-a114-41e4-9d89-c990b7fa8f6d"/>
    <xsd:import namespace="1ca85c5c-bc71-4c6f-bd56-6bd8392537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6" nillable="true" ma:displayName="Eigenschappen van het geïntegreerd beleid voor naleving" ma:hidden="true" ma:internalName="_ip_UnifiedCompliancePolicyProperties">
      <xsd:simpleType>
        <xsd:restriction base="dms:Note"/>
      </xsd:simpleType>
    </xsd:element>
    <xsd:element name="_ip_UnifiedCompliancePolicyUIAction" ma:index="17" nillable="true" ma:displayName="Actie van de gebruikersinterface van het geïntegreerd beleid voor naleving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5d37e5-a114-41e4-9d89-c990b7fa8f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Afbeeldingtags" ma:readOnly="false" ma:fieldId="{5cf76f15-5ced-4ddc-b409-7134ff3c332f}" ma:taxonomyMulti="true" ma:sspId="8077b26d-cf3c-4a87-9c4d-ddb9a1152d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a85c5c-bc71-4c6f-bd56-6bd83925373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539c14db-b169-4ae3-80b1-c975386e5b8f}" ma:internalName="TaxCatchAll" ma:showField="CatchAllData" ma:web="1ca85c5c-bc71-4c6f-bd56-6bd8392537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6C96008-8823-444F-86DB-AEFD4604351F}">
  <ds:schemaRefs>
    <ds:schemaRef ds:uri="1ca85c5c-bc71-4c6f-bd56-6bd839253734"/>
    <ds:schemaRef ds:uri="5a5d37e5-a114-41e4-9d89-c990b7fa8f6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BDE0FBD-5EE3-4C46-9FA8-E1583B5FFD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9848EE-5FA6-477D-9AF8-60BC6B139720}">
  <ds:schemaRefs>
    <ds:schemaRef ds:uri="1ca85c5c-bc71-4c6f-bd56-6bd839253734"/>
    <ds:schemaRef ds:uri="5a5d37e5-a114-41e4-9d89-c990b7fa8f6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939</Words>
  <Application>Microsoft Office PowerPoint</Application>
  <PresentationFormat>Breedbeeld</PresentationFormat>
  <Paragraphs>147</Paragraphs>
  <Slides>16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Arial,Sans-Serif</vt:lpstr>
      <vt:lpstr>Calibri</vt:lpstr>
      <vt:lpstr>Calibri Light</vt:lpstr>
      <vt:lpstr>Kantoorthema</vt:lpstr>
      <vt:lpstr>Overblijven IKC Dommelen vanaf schooljaar 2022-2023 </vt:lpstr>
      <vt:lpstr>Agenda</vt:lpstr>
      <vt:lpstr>Doel</vt:lpstr>
      <vt:lpstr>Terugblik </vt:lpstr>
      <vt:lpstr>Terugblik </vt:lpstr>
      <vt:lpstr>Terugblik </vt:lpstr>
      <vt:lpstr>TSO schooljaar 2021-2022 en eerder </vt:lpstr>
      <vt:lpstr>TSO schooljaar 2021-2022 en eerder </vt:lpstr>
      <vt:lpstr>  Uitgangspunten TSO vanaf 2022-2023</vt:lpstr>
      <vt:lpstr>Uitgangspunten   </vt:lpstr>
      <vt:lpstr>Nieuwe schooltijden </vt:lpstr>
      <vt:lpstr>TSO IK-OOK vanaf september 2022</vt:lpstr>
      <vt:lpstr>TSO : Hoe ziet het eruit?</vt:lpstr>
      <vt:lpstr>Aanmelden TSO IK-OOK  (voor het nieuwe schooljaar)</vt:lpstr>
      <vt:lpstr>   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Overblijven schooljaar 2022-2023 </dc:title>
  <dc:creator>Claudia Evers</dc:creator>
  <cp:lastModifiedBy>Solange Hommes</cp:lastModifiedBy>
  <cp:revision>192</cp:revision>
  <dcterms:created xsi:type="dcterms:W3CDTF">2022-04-13T10:17:13Z</dcterms:created>
  <dcterms:modified xsi:type="dcterms:W3CDTF">2022-06-28T15:44:39Z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0x0101004B9511A077317E4F9902A502C15E2895</vt:lpwstr>
  </property>
  <property fmtid="{D5CDD505-2E9C-101B-9397-08002B2CF9AE}" pid="3" name="MediaServiceImageTags">
    <vt:lpwstr/>
  </property>
</Properties>
</file>